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Google Sans"/>
      <p:regular r:id="rId23"/>
      <p:bold r:id="rId24"/>
      <p:italic r:id="rId25"/>
      <p:boldItalic r:id="rId26"/>
    </p:embeddedFont>
    <p:embeddedFont>
      <p:font typeface="Google Sans Medium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jay Janapa Redd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HelveticaNeue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27T13:54:38.436">
    <p:pos x="6000" y="0"/>
    <p:text>@dhilanramaprasad@college.harvard.edu I made this image, as I wanted to give it to Rupert. Links for icons are in presenter notes.
_Assigned to Dhilan Ramaprasad_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ic.googleusercontent.com/media/research.google.com/en//pubs/archive/46522.pdf" TargetMode="External"/><Relationship Id="rId3" Type="http://schemas.openxmlformats.org/officeDocument/2006/relationships/hyperlink" Target="https://thenounproject.com/search/?q=music+note&amp;i=2271177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term/challenge/2484190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term/challenge/2484190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term/challenge/248419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icon-infographic-key-lock-mechanics-1296022/" TargetMode="External"/><Relationship Id="rId3" Type="http://schemas.openxmlformats.org/officeDocument/2006/relationships/hyperlink" Target="https://pixabay.com/vectors/mic-microphone-icon-vector-images-1418319/" TargetMode="External"/><Relationship Id="rId4" Type="http://schemas.openxmlformats.org/officeDocument/2006/relationships/hyperlink" Target="https://pixabay.com/vectors/acoustic-audio-balance-burn-1294298/" TargetMode="External"/><Relationship Id="rId5" Type="http://schemas.openxmlformats.org/officeDocument/2006/relationships/hyperlink" Target="https://pixabay.com/vectors/weather-sun-sunshine-clouds-cloudy-160922/" TargetMode="External"/><Relationship Id="rId6" Type="http://schemas.openxmlformats.org/officeDocument/2006/relationships/hyperlink" Target="https://pixabay.com/vectors/note-sound-music-melody-concert-24074/" TargetMode="External"/><Relationship Id="rId7" Type="http://schemas.openxmlformats.org/officeDocument/2006/relationships/hyperlink" Target="https://pixabay.com/illustrations/cooking-utensils-pots-and-pans-5761063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ca29c6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ca29c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ca29c6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ca29c6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on music recognition by Google: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https://static.googleusercontent.com/media/research.google.com/en//pubs/archive/46522.pdf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note: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https://thenounproject.com/search/?q=music+note&amp;i=2271177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4ca29c6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4ca29c6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Cloud+Edge implications for Security, Privacy, </a:t>
            </a:r>
            <a:r>
              <a:rPr lang="en"/>
              <a:t>Bandwidth</a:t>
            </a:r>
            <a:r>
              <a:rPr lang="en"/>
              <a:t>, Battery, Latency, Accuracy, Datasets/Personalization -&gt; how this leads to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Wake Words ML Pipeline = Hands on example drive case study of how to map a TinyML application to the pipeline in light of the previous CONSTRAINTS (pre-processing, model, data, testing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of a wake words model in Colab! = You’ll train a real TinyML model from scratch to recognize wake words -- and in course 3 we’ll deploy your custom model to your own device!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https://thenounproject.com/term/challenge/2484190/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Diagram: by Dhilan (prof-owned)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Logo: by Brian (prof-owned)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3fb6ff2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3fb6ff2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Cloud+Edge implications for Security, Privacy, Bandwidth, Battery, Latency, Accuracy, Datasets/Personalization -&gt; how this leads to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Wake Words ML Pipeline = Hands on example drive case study of how to map a TinyML application to the pipeline in light of the previous CONSTRAINTS (pre-processing, model, data, testing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of a wake words model in Colab! = You’ll train a real TinyML model from scratch to recognize wake words -- and in course 3 we’ll deploy your custom model to your own device!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https://thenounproject.com/term/challenge/2484190/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Diagram: by Dhilan (prof-owned)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Logo: by Brian (prof-owned)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c3fb6ff2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c3fb6ff2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Cloud+Edge implications for Security, Privacy, Bandwidth, Battery, Latency, Accuracy, Datasets/Personalization -&gt; how this leads to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Wake Words ML Pipeline = Hands on example drive case study of how to map a TinyML application to the pipeline in light of the previous CONSTRAINTS (pre-processing, model, data, testing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of a wake words model in Colab! = You’ll train a real TinyML model from scratch to recognize wake words -- and in course 3 we’ll deploy your custom model to your own device!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https://thenounproject.com/term/challenge/2484190/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Diagram: by Dhilan (prof-owned)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Logo: by Brian (prof-owned)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7e0c9a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7e0c9a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7e0c9ad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7e0c9ad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d8a006b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d8a006b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https://pixabay.com/vectors/icon-infographic-key-lock-mechanics-1296022/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https://pixabay.com/vectors/mic-microphone-icon-vector-images-1418319/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https://pixabay.com/vectors/acoustic-audio-balance-burn-1294298/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https://pixabay.com/vectors/weather-sun-sunshine-clouds-cloudy-160922/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https://pixabay.com/vectors/note-sound-music-melody-concert-24074/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https://pixabay.com/illustrations/cooking-utensils-pots-and-pans-5761063/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8d81ecb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8d81ecb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 [note for dhilan, UNUSED]: </a:t>
            </a:r>
            <a:r>
              <a:rPr lang="en"/>
              <a:t>https://pixabay.com/photos/voice-control-voice-commands-2598422/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8d81ecb7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8d81ecb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 [note for dhilan, UNUSED]: </a:t>
            </a:r>
            <a:r>
              <a:rPr lang="en"/>
              <a:t>https://pixabay.com/photos/alexa-echo-smart-home-box-4758340/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03221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03221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https://pixabay.com/ru/illustrations/%D1%83%D0%BC%D0%BD%D1%8B%D0%B9-%D0%B4%D0%BE%D0%BC-%D0%B4%D0%BE%D0%BC-%D1%82%D0%B5%D1%85%D0%BD%D0%BE%D0%BB%D0%BE%D0%B3%D0%B8%D0%B8-2005993/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8d81ecb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8d81ecb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https://pixabay.com/ru/photos/%D0%B0%D0%B2%D1%82%D0%BE%D0%BC%D0%BE%D0%B1%D0%B8%D0%BB%D1%8C-bmw-%D0%B8%D0%BD%D1%82%D0%B5%D1%80%D1%8C%D0%B5%D1%80-%D0%B0%D0%B2%D1%82%D0%BE%D0%BC%D0%BE%D0%B1%D0%B8%D0%BB%D1%8F-1834279/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d81ecb7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d81ecb7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https://pixabay.com/photos/google-glasses-high-tech-modern-4294418/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Keyword Spotting?</a:t>
            </a:r>
            <a:endParaRPr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44500" y="603900"/>
            <a:ext cx="43824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else can </a:t>
            </a:r>
            <a:r>
              <a:rPr b="1" lang="en">
                <a:solidFill>
                  <a:schemeClr val="accent6"/>
                </a:solidFill>
              </a:rPr>
              <a:t>TinyML</a:t>
            </a:r>
            <a:r>
              <a:rPr lang="en">
                <a:solidFill>
                  <a:schemeClr val="dk1"/>
                </a:solidFill>
              </a:rPr>
              <a:t> do with audio data?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24890" y="676038"/>
            <a:ext cx="1956843" cy="379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5349364" y="-2118121"/>
            <a:ext cx="2792100" cy="5679300"/>
          </a:xfrm>
          <a:prstGeom prst="rect">
            <a:avLst/>
          </a:prstGeom>
          <a:solidFill>
            <a:srgbClr val="1E1D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0" l="21094" r="21723" t="0"/>
          <a:stretch/>
        </p:blipFill>
        <p:spPr>
          <a:xfrm>
            <a:off x="4958925" y="-2402800"/>
            <a:ext cx="3573126" cy="62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662" y="2566671"/>
            <a:ext cx="261589" cy="26711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5667160" y="2721563"/>
            <a:ext cx="21567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New Rules by Dua Lipa</a:t>
            </a:r>
            <a:endParaRPr sz="9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210250" y="2168975"/>
            <a:ext cx="24366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Now Playing</a:t>
            </a:r>
            <a:endParaRPr sz="30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by</a:t>
            </a:r>
            <a:r>
              <a:rPr lang="en" sz="30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Google</a:t>
            </a:r>
            <a:endParaRPr sz="30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we going to learn?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221947" y="3165430"/>
            <a:ext cx="228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 Keyword Spotting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3443222" y="3165427"/>
            <a:ext cx="21171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Keyword Spotting ML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Pipeline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6295097" y="3165423"/>
            <a:ext cx="27450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Hands-on training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of a Keyword Spotting Model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0" name="Google Shape;200;p31"/>
          <p:cNvGrpSpPr/>
          <p:nvPr/>
        </p:nvGrpSpPr>
        <p:grpSpPr>
          <a:xfrm>
            <a:off x="6986954" y="1910531"/>
            <a:ext cx="1361308" cy="802435"/>
            <a:chOff x="657363" y="2284129"/>
            <a:chExt cx="1110637" cy="654675"/>
          </a:xfrm>
        </p:grpSpPr>
        <p:sp>
          <p:nvSpPr>
            <p:cNvPr id="201" name="Google Shape;201;p31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31"/>
          <p:cNvSpPr/>
          <p:nvPr/>
        </p:nvSpPr>
        <p:spPr>
          <a:xfrm>
            <a:off x="5217002" y="2043850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2845502" y="2043850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4240491" y="2043850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3526207" y="2043850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930332" y="2079250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623961" y="2079253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4346900" y="2079253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317446" y="2079259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2843745" y="2401420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368502" y="2421999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/>
          <p:nvPr/>
        </p:nvSpPr>
        <p:spPr>
          <a:xfrm>
            <a:off x="4346900" y="2401420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549526" y="2436183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5373285" y="2401430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5414123" y="2569703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5667042" y="2428425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796830" y="2557856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80" y="1589114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/>
          <p:nvPr/>
        </p:nvSpPr>
        <p:spPr>
          <a:xfrm>
            <a:off x="2703400" y="1439475"/>
            <a:ext cx="6440700" cy="3352800"/>
          </a:xfrm>
          <a:prstGeom prst="rect">
            <a:avLst/>
          </a:prstGeom>
          <a:solidFill>
            <a:srgbClr val="FFFFFF">
              <a:alpha val="71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we going to learn?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221947" y="3165430"/>
            <a:ext cx="228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a Wake Words Application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443222" y="3165427"/>
            <a:ext cx="21171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The Keyword Spotting ML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Pipeline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6295097" y="3165423"/>
            <a:ext cx="27450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Hands-on training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of a wake words model in Colab!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6" name="Google Shape;236;p32"/>
          <p:cNvGrpSpPr/>
          <p:nvPr/>
        </p:nvGrpSpPr>
        <p:grpSpPr>
          <a:xfrm>
            <a:off x="6986954" y="1910531"/>
            <a:ext cx="1361308" cy="802435"/>
            <a:chOff x="657363" y="2284129"/>
            <a:chExt cx="1110637" cy="654675"/>
          </a:xfrm>
        </p:grpSpPr>
        <p:sp>
          <p:nvSpPr>
            <p:cNvPr id="237" name="Google Shape;237;p32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2"/>
          <p:cNvSpPr/>
          <p:nvPr/>
        </p:nvSpPr>
        <p:spPr>
          <a:xfrm>
            <a:off x="5217002" y="2043850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2845502" y="2043850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4240491" y="2043850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3526207" y="2043850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2930332" y="2079250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3623961" y="2079253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4346900" y="2079253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317446" y="2079259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2843745" y="2401420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368502" y="2421999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/>
          <p:nvPr/>
        </p:nvSpPr>
        <p:spPr>
          <a:xfrm>
            <a:off x="4346900" y="2401420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549526" y="2436183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/>
          <p:nvPr/>
        </p:nvSpPr>
        <p:spPr>
          <a:xfrm>
            <a:off x="5373285" y="2401430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5414123" y="2569703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5667042" y="2428425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5796830" y="2557856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80" y="1589114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/>
          <p:nvPr/>
        </p:nvSpPr>
        <p:spPr>
          <a:xfrm>
            <a:off x="6399100" y="1439475"/>
            <a:ext cx="2745000" cy="3352800"/>
          </a:xfrm>
          <a:prstGeom prst="rect">
            <a:avLst/>
          </a:prstGeom>
          <a:solidFill>
            <a:srgbClr val="FFFFFF">
              <a:alpha val="71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975" y="1439475"/>
            <a:ext cx="2451900" cy="3352800"/>
          </a:xfrm>
          <a:prstGeom prst="rect">
            <a:avLst/>
          </a:prstGeom>
          <a:solidFill>
            <a:srgbClr val="FFFFFF">
              <a:alpha val="71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we going to learn?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221947" y="3165430"/>
            <a:ext cx="228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a Wake Words Application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3443222" y="3165427"/>
            <a:ext cx="21171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The Wake Words ML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Pipeline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6295097" y="3165423"/>
            <a:ext cx="27450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Hands-on training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of a Keyword Spotting Model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3" name="Google Shape;273;p33"/>
          <p:cNvGrpSpPr/>
          <p:nvPr/>
        </p:nvGrpSpPr>
        <p:grpSpPr>
          <a:xfrm>
            <a:off x="6986954" y="1910531"/>
            <a:ext cx="1361308" cy="802435"/>
            <a:chOff x="657363" y="2284129"/>
            <a:chExt cx="1110637" cy="654675"/>
          </a:xfrm>
        </p:grpSpPr>
        <p:sp>
          <p:nvSpPr>
            <p:cNvPr id="274" name="Google Shape;274;p33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3"/>
          <p:cNvSpPr/>
          <p:nvPr/>
        </p:nvSpPr>
        <p:spPr>
          <a:xfrm>
            <a:off x="5217002" y="2043850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2845502" y="2043850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4240491" y="2043850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3526207" y="2043850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2930332" y="2079250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3623961" y="2079253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4346900" y="2079253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5317446" y="2079259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2843745" y="2401420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368502" y="2421999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4346900" y="2401420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549526" y="2436183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>
            <a:off x="5373285" y="2401430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5414123" y="2569703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5667042" y="2428425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5796830" y="2557856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80" y="1589114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>
            <a:off x="141975" y="1439475"/>
            <a:ext cx="6153000" cy="3352800"/>
          </a:xfrm>
          <a:prstGeom prst="rect">
            <a:avLst/>
          </a:prstGeom>
          <a:solidFill>
            <a:srgbClr val="FFFFFF">
              <a:alpha val="71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Keyword Spotting</a:t>
            </a:r>
            <a:r>
              <a:rPr lang="en">
                <a:solidFill>
                  <a:schemeClr val="dk1"/>
                </a:solidFill>
              </a:rPr>
              <a:t> 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General Speech Recognition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44500" y="1862425"/>
            <a:ext cx="8152800" cy="30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Keyword spotting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 one of the most successful examples of </a:t>
            </a:r>
            <a:r>
              <a:rPr b="1" lang="en">
                <a:solidFill>
                  <a:srgbClr val="A51C30"/>
                </a:solidFill>
              </a:rPr>
              <a:t>TinyML</a:t>
            </a:r>
            <a:endParaRPr b="1">
              <a:solidFill>
                <a:srgbClr val="A51C3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Low-power, continuous, on-device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Common Voice SWTS expands keyword spotting to more languages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44500" y="1862425"/>
            <a:ext cx="8152800" cy="30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4"/>
                </a:solidFill>
              </a:rPr>
              <a:t>Keyword spotting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 one of the most successful examples of </a:t>
            </a:r>
            <a:r>
              <a:rPr b="1" lang="en">
                <a:solidFill>
                  <a:srgbClr val="A51C30"/>
                </a:solidFill>
              </a:rPr>
              <a:t>TinyML</a:t>
            </a:r>
            <a:endParaRPr b="1">
              <a:solidFill>
                <a:srgbClr val="A51C3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Low-power, continuous, on-device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Common Voice SWTS expands keyword spotting to more languages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General ASR</a:t>
            </a:r>
            <a:r>
              <a:rPr lang="en">
                <a:solidFill>
                  <a:schemeClr val="dk1"/>
                </a:solidFill>
              </a:rPr>
              <a:t> still requires </a:t>
            </a:r>
            <a:r>
              <a:rPr b="1" lang="en">
                <a:solidFill>
                  <a:schemeClr val="accent3"/>
                </a:solidFill>
              </a:rPr>
              <a:t>larger, power-hungry models</a:t>
            </a:r>
            <a:endParaRPr b="1">
              <a:solidFill>
                <a:schemeClr val="accent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But it can run on mobile devices (offline dictation on smartphones)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Keyword Spotting</a:t>
            </a:r>
            <a:r>
              <a:rPr lang="en">
                <a:solidFill>
                  <a:schemeClr val="dk1"/>
                </a:solidFill>
              </a:rPr>
              <a:t> v.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General Speech Recognition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1774222" y="1818328"/>
            <a:ext cx="764100" cy="764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24"/>
          <p:cNvSpPr/>
          <p:nvPr/>
        </p:nvSpPr>
        <p:spPr>
          <a:xfrm>
            <a:off x="3347514" y="1818328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STT</a:t>
            </a:r>
            <a:endParaRPr b="1" sz="1200"/>
          </a:p>
        </p:txBody>
      </p:sp>
      <p:sp>
        <p:nvSpPr>
          <p:cNvPr id="117" name="Google Shape;117;p24"/>
          <p:cNvSpPr/>
          <p:nvPr/>
        </p:nvSpPr>
        <p:spPr>
          <a:xfrm>
            <a:off x="4920799" y="1818328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NLP</a:t>
            </a:r>
            <a:endParaRPr b="1" sz="1200"/>
          </a:p>
        </p:txBody>
      </p:sp>
      <p:sp>
        <p:nvSpPr>
          <p:cNvPr id="118" name="Google Shape;118;p24"/>
          <p:cNvSpPr/>
          <p:nvPr/>
        </p:nvSpPr>
        <p:spPr>
          <a:xfrm>
            <a:off x="6481692" y="2419063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Skill</a:t>
            </a:r>
            <a:endParaRPr b="1" sz="1200"/>
          </a:p>
        </p:txBody>
      </p:sp>
      <p:sp>
        <p:nvSpPr>
          <p:cNvPr id="119" name="Google Shape;119;p24"/>
          <p:cNvSpPr/>
          <p:nvPr/>
        </p:nvSpPr>
        <p:spPr>
          <a:xfrm>
            <a:off x="4920799" y="3146626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TTS</a:t>
            </a:r>
            <a:endParaRPr b="1" sz="1200"/>
          </a:p>
        </p:txBody>
      </p:sp>
      <p:sp>
        <p:nvSpPr>
          <p:cNvPr id="120" name="Google Shape;120;p24"/>
          <p:cNvSpPr/>
          <p:nvPr/>
        </p:nvSpPr>
        <p:spPr>
          <a:xfrm>
            <a:off x="1774222" y="3146626"/>
            <a:ext cx="764100" cy="764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" name="Google Shape;121;p24"/>
          <p:cNvSpPr/>
          <p:nvPr/>
        </p:nvSpPr>
        <p:spPr>
          <a:xfrm>
            <a:off x="7821304" y="1818318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" name="Google Shape;122;p24"/>
          <p:cNvSpPr/>
          <p:nvPr/>
        </p:nvSpPr>
        <p:spPr>
          <a:xfrm>
            <a:off x="7821304" y="3146615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" name="Google Shape;123;p24"/>
          <p:cNvSpPr/>
          <p:nvPr/>
        </p:nvSpPr>
        <p:spPr>
          <a:xfrm>
            <a:off x="6989001" y="3798312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...</a:t>
            </a:r>
            <a:endParaRPr b="1" sz="1200"/>
          </a:p>
        </p:txBody>
      </p:sp>
      <p:sp>
        <p:nvSpPr>
          <p:cNvPr id="124" name="Google Shape;124;p24"/>
          <p:cNvSpPr/>
          <p:nvPr/>
        </p:nvSpPr>
        <p:spPr>
          <a:xfrm>
            <a:off x="6989001" y="1054108"/>
            <a:ext cx="764100" cy="7641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" name="Google Shape;125;p24"/>
          <p:cNvSpPr/>
          <p:nvPr/>
        </p:nvSpPr>
        <p:spPr>
          <a:xfrm>
            <a:off x="558588" y="581098"/>
            <a:ext cx="764100" cy="764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26" name="Google Shape;126;p24"/>
          <p:cNvCxnSpPr>
            <a:stCxn id="125" idx="5"/>
            <a:endCxn id="115" idx="1"/>
          </p:cNvCxnSpPr>
          <p:nvPr/>
        </p:nvCxnSpPr>
        <p:spPr>
          <a:xfrm>
            <a:off x="1210788" y="1233298"/>
            <a:ext cx="675300" cy="6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450" y="1971775"/>
            <a:ext cx="231648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4"/>
          <p:cNvCxnSpPr>
            <a:stCxn id="117" idx="6"/>
            <a:endCxn id="118" idx="1"/>
          </p:cNvCxnSpPr>
          <p:nvPr/>
        </p:nvCxnSpPr>
        <p:spPr>
          <a:xfrm>
            <a:off x="5684899" y="2200378"/>
            <a:ext cx="9087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4"/>
          <p:cNvCxnSpPr>
            <a:stCxn id="118" idx="3"/>
            <a:endCxn id="119" idx="6"/>
          </p:cNvCxnSpPr>
          <p:nvPr/>
        </p:nvCxnSpPr>
        <p:spPr>
          <a:xfrm flipH="1">
            <a:off x="5684892" y="3071264"/>
            <a:ext cx="908700" cy="4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4"/>
          <p:cNvCxnSpPr>
            <a:stCxn id="118" idx="0"/>
            <a:endCxn id="124" idx="3"/>
          </p:cNvCxnSpPr>
          <p:nvPr/>
        </p:nvCxnSpPr>
        <p:spPr>
          <a:xfrm flipH="1" rot="10800000">
            <a:off x="6863742" y="1706263"/>
            <a:ext cx="2373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4"/>
          <p:cNvCxnSpPr>
            <a:stCxn id="118" idx="7"/>
            <a:endCxn id="121" idx="2"/>
          </p:cNvCxnSpPr>
          <p:nvPr/>
        </p:nvCxnSpPr>
        <p:spPr>
          <a:xfrm flipH="1" rot="10800000">
            <a:off x="7133892" y="2200363"/>
            <a:ext cx="6873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4"/>
          <p:cNvCxnSpPr>
            <a:stCxn id="118" idx="5"/>
            <a:endCxn id="122" idx="1"/>
          </p:cNvCxnSpPr>
          <p:nvPr/>
        </p:nvCxnSpPr>
        <p:spPr>
          <a:xfrm>
            <a:off x="7133892" y="3071264"/>
            <a:ext cx="799200" cy="1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4"/>
          <p:cNvCxnSpPr>
            <a:stCxn id="118" idx="4"/>
            <a:endCxn id="123" idx="1"/>
          </p:cNvCxnSpPr>
          <p:nvPr/>
        </p:nvCxnSpPr>
        <p:spPr>
          <a:xfrm>
            <a:off x="6863742" y="3183163"/>
            <a:ext cx="237300" cy="7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981213" y="3345148"/>
            <a:ext cx="350124" cy="36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4"/>
          <p:cNvCxnSpPr>
            <a:stCxn id="116" idx="6"/>
            <a:endCxn id="117" idx="2"/>
          </p:cNvCxnSpPr>
          <p:nvPr/>
        </p:nvCxnSpPr>
        <p:spPr>
          <a:xfrm>
            <a:off x="4111614" y="2200378"/>
            <a:ext cx="8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4"/>
          <p:cNvCxnSpPr>
            <a:stCxn id="115" idx="6"/>
            <a:endCxn id="116" idx="2"/>
          </p:cNvCxnSpPr>
          <p:nvPr/>
        </p:nvCxnSpPr>
        <p:spPr>
          <a:xfrm>
            <a:off x="2538322" y="2200378"/>
            <a:ext cx="80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4"/>
          <p:cNvSpPr txBox="1"/>
          <p:nvPr/>
        </p:nvSpPr>
        <p:spPr>
          <a:xfrm>
            <a:off x="2846075" y="1269388"/>
            <a:ext cx="1767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Speech To</a:t>
            </a:r>
            <a:b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Text (STT)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940099" y="1268268"/>
            <a:ext cx="2725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Processing (NLP)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2548250" y="1872563"/>
            <a:ext cx="799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3329963" y="3221275"/>
            <a:ext cx="799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Speech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1" name="Google Shape;141;p24"/>
          <p:cNvCxnSpPr>
            <a:stCxn id="119" idx="2"/>
          </p:cNvCxnSpPr>
          <p:nvPr/>
        </p:nvCxnSpPr>
        <p:spPr>
          <a:xfrm rot="10800000">
            <a:off x="2538199" y="3528676"/>
            <a:ext cx="238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4"/>
          <p:cNvSpPr txBox="1"/>
          <p:nvPr/>
        </p:nvSpPr>
        <p:spPr>
          <a:xfrm>
            <a:off x="4116575" y="1872563"/>
            <a:ext cx="799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Text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 rot="-1607521">
            <a:off x="5631060" y="3026913"/>
            <a:ext cx="914470" cy="330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Response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 rot="1156391">
            <a:off x="5710153" y="2086897"/>
            <a:ext cx="914344" cy="330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Request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365" y="1971775"/>
            <a:ext cx="29559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674" y="1252663"/>
            <a:ext cx="288749" cy="36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8">
            <a:alphaModFix/>
          </a:blip>
          <a:srcRect b="24582" l="63020" r="24962" t="37503"/>
          <a:stretch/>
        </p:blipFill>
        <p:spPr>
          <a:xfrm>
            <a:off x="8067363" y="3300075"/>
            <a:ext cx="28875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4428043" y="4017637"/>
            <a:ext cx="17496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Text To </a:t>
            </a:r>
            <a:b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Speech (TTS)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576" y="787725"/>
            <a:ext cx="350125" cy="350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1332000" y="581100"/>
            <a:ext cx="1206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Keyword </a:t>
            </a:r>
            <a:b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Spotting (KWS)</a:t>
            </a:r>
            <a:endParaRPr b="1"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exa, Echo, Smart Home, Box, Music Box, Echodot"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900" y="3260700"/>
            <a:ext cx="2659400" cy="17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6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8185" l="0" r="0" t="12800"/>
          <a:stretch/>
        </p:blipFill>
        <p:spPr>
          <a:xfrm>
            <a:off x="-63150" y="0"/>
            <a:ext cx="92071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utomobile, Bmw, Car, Car Interior, Dashboard"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, Glasses, High-Tech, Modern, Design, View, Glass" id="180" name="Google Shape;180;p29"/>
          <p:cNvPicPr preferRelativeResize="0"/>
          <p:nvPr/>
        </p:nvPicPr>
        <p:blipFill rotWithShape="1">
          <a:blip r:embed="rId3">
            <a:alphaModFix/>
          </a:blip>
          <a:srcRect b="6418" l="0" r="0" t="87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